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8" r:id="rId40"/>
    <p:sldId id="299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tong Chen" initials="YC" lastIdx="1" clrIdx="0">
    <p:extLst>
      <p:ext uri="{19B8F6BF-5375-455C-9EA6-DF929625EA0E}">
        <p15:presenceInfo xmlns:p15="http://schemas.microsoft.com/office/powerpoint/2012/main" userId="S::bettytan@yorku.ca::797c446e-60b8-4073-a8db-f319504842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08"/>
    <p:restoredTop sz="94709"/>
  </p:normalViewPr>
  <p:slideViewPr>
    <p:cSldViewPr snapToGrid="0" snapToObjects="1">
      <p:cViewPr varScale="1">
        <p:scale>
          <a:sx n="70" d="100"/>
          <a:sy n="70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2T19:53:00.91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E37D-7790-5946-9D6E-6566B873C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94020-C10B-604B-BF5E-FCBEAC092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D2FB4-1F4B-7148-B63C-B736CC6AE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7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1F3C-923C-4345-8EE9-428476E9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model we predict from comparing P-values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36D1-A666-2A4A-ADAC-23FCDDB66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i="1" dirty="0"/>
              <a:t> </a:t>
            </a:r>
            <a:r>
              <a:rPr lang="en-CA" sz="4800" i="1" dirty="0"/>
              <a:t>Calories = </a:t>
            </a:r>
            <a:r>
              <a:rPr lang="el-GR" sz="4800" i="1" dirty="0"/>
              <a:t>β0+β1</a:t>
            </a:r>
            <a:r>
              <a:rPr lang="en-CA" sz="4800" i="1" dirty="0"/>
              <a:t>Fat+</a:t>
            </a:r>
            <a:r>
              <a:rPr lang="el-GR" sz="4800" i="1" dirty="0"/>
              <a:t>β2</a:t>
            </a:r>
            <a:r>
              <a:rPr lang="en-CA" sz="4800" i="1" dirty="0"/>
              <a:t>Carbs+</a:t>
            </a:r>
            <a:r>
              <a:rPr lang="el-GR" sz="4800" i="1" dirty="0"/>
              <a:t>β3</a:t>
            </a:r>
            <a:r>
              <a:rPr lang="en-CA" sz="4800" i="1" dirty="0"/>
              <a:t>Protein+</a:t>
            </a:r>
            <a:r>
              <a:rPr lang="el-GR" sz="4800" i="1" dirty="0"/>
              <a:t>β4</a:t>
            </a:r>
            <a:r>
              <a:rPr lang="en-CA" sz="4800" i="1" dirty="0"/>
              <a:t>Sodium +</a:t>
            </a:r>
            <a:r>
              <a:rPr lang="el-GR" sz="4800" i="1" dirty="0"/>
              <a:t>β5</a:t>
            </a:r>
            <a:r>
              <a:rPr lang="en-CA" sz="4800" i="1" dirty="0"/>
              <a:t>Meat+</a:t>
            </a:r>
            <a:r>
              <a:rPr lang="el-GR" sz="4800" i="1" dirty="0"/>
              <a:t>β6</a:t>
            </a:r>
            <a:r>
              <a:rPr lang="en-CA" sz="4800" i="1" dirty="0"/>
              <a:t>Fiber</a:t>
            </a:r>
            <a:endParaRPr lang="en-CA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4649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9251E89-84C3-8548-84D2-B9AB38EBE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99734"/>
            <a:ext cx="10155725" cy="385976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7BDC89-B854-5C4E-963B-45821884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Model comparison statistics for all reasonable regression model</a:t>
            </a:r>
            <a:br>
              <a:rPr lang="en-CA" dirty="0"/>
            </a:br>
            <a:br>
              <a:rPr lang="en-CA" dirty="0"/>
            </a:b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22864-0877-864E-8EFB-C67DA3B3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Larger R-Square and Adjusted R-Square, smaller C-statistic (closer to the number of parameter, k) and SSE contribute a better model.</a:t>
            </a:r>
          </a:p>
          <a:p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B19CD2-ED10-F446-B941-8CEEF350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Model comparison statistics for all reasonable regression model</a:t>
            </a:r>
            <a:br>
              <a:rPr lang="en-CA" dirty="0"/>
            </a:br>
            <a:br>
              <a:rPr lang="en-CA" dirty="0"/>
            </a:b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489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D7CB-1ABA-284B-A409-E292B621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Fours model we get from model comparison statistics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E76C-B6EB-3745-AA6F-68853BD08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930401"/>
            <a:ext cx="8991599" cy="4110962"/>
          </a:xfrm>
        </p:spPr>
        <p:txBody>
          <a:bodyPr>
            <a:normAutofit fontScale="85000" lnSpcReduction="10000"/>
          </a:bodyPr>
          <a:lstStyle/>
          <a:p>
            <a:r>
              <a:rPr lang="en-CA" sz="3200" i="1" dirty="0"/>
              <a:t>Calories = </a:t>
            </a:r>
            <a:r>
              <a:rPr lang="el-GR" sz="3200" i="1" dirty="0"/>
              <a:t>β0+β1</a:t>
            </a:r>
            <a:r>
              <a:rPr lang="en-CA" sz="3200" i="1" dirty="0"/>
              <a:t>Fat+</a:t>
            </a:r>
            <a:r>
              <a:rPr lang="el-GR" sz="3200" i="1" dirty="0"/>
              <a:t>β2</a:t>
            </a:r>
            <a:r>
              <a:rPr lang="en-CA" sz="3200" i="1" dirty="0"/>
              <a:t>Carbs+</a:t>
            </a:r>
            <a:r>
              <a:rPr lang="el-GR" sz="3200" i="1" dirty="0"/>
              <a:t>β3</a:t>
            </a:r>
            <a:r>
              <a:rPr lang="en-CA" sz="3200" i="1" dirty="0"/>
              <a:t>Protein+</a:t>
            </a:r>
            <a:r>
              <a:rPr lang="el-GR" sz="3200" i="1" dirty="0"/>
              <a:t>β4</a:t>
            </a:r>
            <a:r>
              <a:rPr lang="en-CA" sz="3200" i="1" dirty="0"/>
              <a:t>Sodium +</a:t>
            </a:r>
            <a:r>
              <a:rPr lang="el-GR" sz="3200" i="1" dirty="0"/>
              <a:t>β5</a:t>
            </a:r>
            <a:r>
              <a:rPr lang="en-CA" sz="3200" i="1" dirty="0"/>
              <a:t>Meat</a:t>
            </a:r>
            <a:endParaRPr lang="en-CA" sz="3200" dirty="0"/>
          </a:p>
          <a:p>
            <a:r>
              <a:rPr lang="en-CA" sz="3200" i="1" dirty="0"/>
              <a:t>Calories = </a:t>
            </a:r>
            <a:r>
              <a:rPr lang="el-GR" sz="3200" i="1" dirty="0"/>
              <a:t>β0+β1</a:t>
            </a:r>
            <a:r>
              <a:rPr lang="en-CA" sz="3200" i="1" dirty="0"/>
              <a:t>Fat+</a:t>
            </a:r>
            <a:r>
              <a:rPr lang="el-GR" sz="3200" i="1" dirty="0"/>
              <a:t>β2</a:t>
            </a:r>
            <a:r>
              <a:rPr lang="en-CA" sz="3200" i="1" dirty="0"/>
              <a:t>Carbs+</a:t>
            </a:r>
            <a:r>
              <a:rPr lang="el-GR" sz="3200" i="1" dirty="0"/>
              <a:t>β3</a:t>
            </a:r>
            <a:r>
              <a:rPr lang="en-CA" sz="3200" i="1" dirty="0"/>
              <a:t>Protein+</a:t>
            </a:r>
            <a:r>
              <a:rPr lang="el-GR" sz="3200" i="1" dirty="0"/>
              <a:t>β4</a:t>
            </a:r>
            <a:r>
              <a:rPr lang="en-CA" sz="3200" i="1" dirty="0"/>
              <a:t>Sodium +</a:t>
            </a:r>
            <a:r>
              <a:rPr lang="el-GR" sz="3200" i="1" dirty="0"/>
              <a:t>β5</a:t>
            </a:r>
            <a:r>
              <a:rPr lang="en-CA" sz="3200" i="1" dirty="0"/>
              <a:t>Meat+</a:t>
            </a:r>
            <a:r>
              <a:rPr lang="el-GR" sz="3200" i="1" dirty="0"/>
              <a:t>β6</a:t>
            </a:r>
            <a:r>
              <a:rPr lang="en-CA" sz="3200" i="1" dirty="0"/>
              <a:t>Fiber</a:t>
            </a:r>
            <a:endParaRPr lang="en-CA" sz="3200" dirty="0"/>
          </a:p>
          <a:p>
            <a:r>
              <a:rPr lang="en-CA" sz="3200" i="1" dirty="0"/>
              <a:t>Calories = </a:t>
            </a:r>
            <a:r>
              <a:rPr lang="el-GR" sz="3200" i="1" dirty="0"/>
              <a:t>β0+β1</a:t>
            </a:r>
            <a:r>
              <a:rPr lang="en-CA" sz="3200" i="1" dirty="0"/>
              <a:t>Fat+</a:t>
            </a:r>
            <a:r>
              <a:rPr lang="el-GR" sz="3200" i="1" dirty="0"/>
              <a:t>β2</a:t>
            </a:r>
            <a:r>
              <a:rPr lang="en-CA" sz="3200" i="1" dirty="0"/>
              <a:t>Carbs+</a:t>
            </a:r>
            <a:r>
              <a:rPr lang="el-GR" sz="3200" i="1" dirty="0"/>
              <a:t>β3</a:t>
            </a:r>
            <a:r>
              <a:rPr lang="en-CA" sz="3200" i="1" dirty="0"/>
              <a:t>Protein+</a:t>
            </a:r>
            <a:r>
              <a:rPr lang="el-GR" sz="3200" i="1" dirty="0"/>
              <a:t>β4</a:t>
            </a:r>
            <a:r>
              <a:rPr lang="en-CA" sz="3200" i="1" dirty="0"/>
              <a:t>Sodium +</a:t>
            </a:r>
            <a:r>
              <a:rPr lang="el-GR" sz="3200" i="1" dirty="0"/>
              <a:t>β5</a:t>
            </a:r>
            <a:r>
              <a:rPr lang="en-CA" sz="3200" i="1" dirty="0"/>
              <a:t>Meat+</a:t>
            </a:r>
            <a:r>
              <a:rPr lang="el-GR" sz="3200" i="1" dirty="0"/>
              <a:t>β6</a:t>
            </a:r>
            <a:r>
              <a:rPr lang="en-CA" sz="3200" i="1" dirty="0"/>
              <a:t>Fiber+</a:t>
            </a:r>
            <a:r>
              <a:rPr lang="el-GR" sz="3200" i="1" dirty="0"/>
              <a:t>β7</a:t>
            </a:r>
            <a:r>
              <a:rPr lang="en-CA" sz="3200" i="1" dirty="0"/>
              <a:t>Sugar</a:t>
            </a:r>
            <a:endParaRPr lang="en-CA" sz="3200" dirty="0"/>
          </a:p>
          <a:p>
            <a:r>
              <a:rPr lang="en-CA" sz="3200" i="1" dirty="0"/>
              <a:t>Calories = </a:t>
            </a:r>
            <a:r>
              <a:rPr lang="el-GR" sz="3200" i="1" dirty="0"/>
              <a:t>β0+β1</a:t>
            </a:r>
            <a:r>
              <a:rPr lang="en-CA" sz="3200" i="1" dirty="0"/>
              <a:t>Fat+</a:t>
            </a:r>
            <a:r>
              <a:rPr lang="el-GR" sz="3200" i="1" dirty="0"/>
              <a:t>β2</a:t>
            </a:r>
            <a:r>
              <a:rPr lang="en-CA" sz="3200" i="1" dirty="0"/>
              <a:t>Carbs+</a:t>
            </a:r>
            <a:r>
              <a:rPr lang="el-GR" sz="3200" i="1" dirty="0"/>
              <a:t>β3</a:t>
            </a:r>
            <a:r>
              <a:rPr lang="en-CA" sz="3200" i="1" dirty="0"/>
              <a:t>Protein+</a:t>
            </a:r>
            <a:r>
              <a:rPr lang="el-GR" sz="3200" i="1" dirty="0"/>
              <a:t>β4</a:t>
            </a:r>
            <a:r>
              <a:rPr lang="en-CA" sz="3200" i="1" dirty="0"/>
              <a:t>Sodium +</a:t>
            </a:r>
            <a:r>
              <a:rPr lang="el-GR" sz="3200" i="1" dirty="0"/>
              <a:t>β5</a:t>
            </a:r>
            <a:r>
              <a:rPr lang="en-CA" sz="3200" i="1" dirty="0"/>
              <a:t>Meat+</a:t>
            </a:r>
            <a:r>
              <a:rPr lang="el-GR" sz="3200" i="1" dirty="0"/>
              <a:t>β6</a:t>
            </a:r>
            <a:r>
              <a:rPr lang="en-CA" sz="3200" i="1" dirty="0"/>
              <a:t>Fiber+</a:t>
            </a:r>
            <a:r>
              <a:rPr lang="el-GR" sz="3200" i="1" dirty="0"/>
              <a:t>β7</a:t>
            </a:r>
            <a:r>
              <a:rPr lang="en-CA" sz="3200" i="1" dirty="0"/>
              <a:t>Sugar+</a:t>
            </a:r>
            <a:r>
              <a:rPr lang="el-GR" sz="3200" i="1" dirty="0"/>
              <a:t>β8</a:t>
            </a:r>
            <a:r>
              <a:rPr lang="en-CA" sz="3200" i="1" dirty="0"/>
              <a:t>Chol</a:t>
            </a:r>
            <a:endParaRPr lang="en-CA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23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35854CB-A756-6A4F-9A9D-0EB06BBFC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169" y="1964267"/>
            <a:ext cx="8810500" cy="391371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8E789C4-557E-DE4F-B67F-B654FB62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4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Stepwise regression</a:t>
            </a: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C2510-75F5-6B44-AE9C-2DF174EB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753" y="3187700"/>
            <a:ext cx="3005666" cy="30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97B4-8ADB-294D-B1A0-72385D91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model we get from Stepwise regression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DA5AC-F570-F745-BA05-A13A7C3B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600" i="1" dirty="0"/>
              <a:t>Calories = </a:t>
            </a:r>
            <a:r>
              <a:rPr lang="el-GR" sz="3600" i="1" dirty="0"/>
              <a:t>β0+β1</a:t>
            </a:r>
            <a:r>
              <a:rPr lang="en-CA" sz="3600" i="1" dirty="0"/>
              <a:t>Fat+</a:t>
            </a:r>
            <a:r>
              <a:rPr lang="el-GR" sz="3600" i="1" dirty="0"/>
              <a:t>β2</a:t>
            </a:r>
            <a:r>
              <a:rPr lang="en-CA" sz="3600" i="1" dirty="0"/>
              <a:t>Carbs+</a:t>
            </a:r>
            <a:r>
              <a:rPr lang="el-GR" sz="3600" i="1" dirty="0"/>
              <a:t>β3</a:t>
            </a:r>
            <a:r>
              <a:rPr lang="en-CA" sz="3600" i="1" dirty="0"/>
              <a:t>Protein+</a:t>
            </a:r>
            <a:r>
              <a:rPr lang="el-GR" sz="3600" i="1" dirty="0"/>
              <a:t>β4</a:t>
            </a:r>
            <a:r>
              <a:rPr lang="en-CA" sz="3600" i="1" dirty="0"/>
              <a:t>Sodium +</a:t>
            </a:r>
            <a:r>
              <a:rPr lang="el-GR" sz="3600" i="1" dirty="0"/>
              <a:t>β5</a:t>
            </a:r>
            <a:r>
              <a:rPr lang="en-CA" sz="3600" i="1" dirty="0"/>
              <a:t>Meat+</a:t>
            </a:r>
            <a:r>
              <a:rPr lang="el-GR" sz="3600" i="1" dirty="0"/>
              <a:t>β6</a:t>
            </a:r>
            <a:r>
              <a:rPr lang="en-CA" sz="3600" i="1" dirty="0"/>
              <a:t>Fiber</a:t>
            </a:r>
            <a:endParaRPr lang="en-CA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1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C16D-B0CA-464E-AD97-A4C1354D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99" y="491067"/>
            <a:ext cx="10176933" cy="1320800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CD26-D80D-EF4A-9A71-BAF2710F4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sz="3600" dirty="0"/>
              <a:t>By some standard criterions: R2, SSE and Adjusted R2</a:t>
            </a:r>
          </a:p>
          <a:p>
            <a:r>
              <a:rPr lang="en-CA" sz="3600" dirty="0"/>
              <a:t>By advanced methods: C statistic and the press statistic</a:t>
            </a:r>
          </a:p>
          <a:p>
            <a:r>
              <a:rPr lang="en-CA" sz="3600" dirty="0"/>
              <a:t>PRESS value of each model by SAS and combine it with other criterions in order to compare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02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CD681D4-7CB1-2549-82F9-320047F2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4" y="2082800"/>
            <a:ext cx="12140671" cy="23657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5B64D2-0B60-694B-A001-71280EB10BCA}"/>
              </a:ext>
            </a:extLst>
          </p:cNvPr>
          <p:cNvSpPr txBox="1"/>
          <p:nvPr/>
        </p:nvSpPr>
        <p:spPr>
          <a:xfrm>
            <a:off x="677334" y="4656667"/>
            <a:ext cx="97705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large R-Square and Adjusted R-Square, small C-statistic (also closer to the number of parameter, k), SSE and PRESS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4A964-D220-594D-BDCE-6A19246B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4910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E908-F963-7B4B-BB57-11814BC8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Second one is the best and our final model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B435-A187-F449-B0B9-9DB639FF5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3600" i="1" dirty="0"/>
              <a:t>Calories = </a:t>
            </a:r>
            <a:r>
              <a:rPr lang="el-GR" sz="3600" i="1" dirty="0"/>
              <a:t>β0+β1</a:t>
            </a:r>
            <a:r>
              <a:rPr lang="en-CA" sz="3600" i="1" dirty="0"/>
              <a:t>Fat+</a:t>
            </a:r>
            <a:r>
              <a:rPr lang="el-GR" sz="3600" i="1" dirty="0"/>
              <a:t>β2</a:t>
            </a:r>
            <a:r>
              <a:rPr lang="en-CA" sz="3600" i="1" dirty="0"/>
              <a:t>Carbs+</a:t>
            </a:r>
            <a:r>
              <a:rPr lang="el-GR" sz="3600" i="1" dirty="0"/>
              <a:t>β3</a:t>
            </a:r>
            <a:r>
              <a:rPr lang="en-CA" sz="3600" i="1" dirty="0"/>
              <a:t>Protein+</a:t>
            </a:r>
            <a:r>
              <a:rPr lang="el-GR" sz="3600" i="1" dirty="0"/>
              <a:t>β4</a:t>
            </a:r>
            <a:r>
              <a:rPr lang="en-CA" sz="3600" i="1" dirty="0"/>
              <a:t>Sodium +</a:t>
            </a:r>
            <a:r>
              <a:rPr lang="el-GR" sz="3600" i="1" dirty="0"/>
              <a:t>β5</a:t>
            </a:r>
            <a:r>
              <a:rPr lang="en-CA" sz="3600" i="1" dirty="0"/>
              <a:t>Meat+</a:t>
            </a:r>
            <a:r>
              <a:rPr lang="el-GR" sz="3600" i="1" dirty="0"/>
              <a:t>β6</a:t>
            </a:r>
            <a:r>
              <a:rPr lang="en-CA" sz="3600" i="1" dirty="0"/>
              <a:t>Fiber</a:t>
            </a:r>
            <a:endParaRPr lang="en-CA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496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E2DC-49DD-084C-8B04-8E55995B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501950"/>
            <a:ext cx="10092266" cy="13208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Test the Dummy variable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96FA59D-7EBA-204D-AA87-81B150E1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128" y="1668130"/>
            <a:ext cx="10244137" cy="4026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7D23B-FFDD-9F44-8CEC-1E50496663B0}"/>
              </a:ext>
            </a:extLst>
          </p:cNvPr>
          <p:cNvSpPr txBox="1"/>
          <p:nvPr/>
        </p:nvSpPr>
        <p:spPr>
          <a:xfrm>
            <a:off x="677334" y="5672667"/>
            <a:ext cx="9364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p-value indicates that the parameter estimate of </a:t>
            </a:r>
            <a:r>
              <a:rPr lang="en-CA" sz="2800" dirty="0" err="1"/>
              <a:t>ProteinMeat</a:t>
            </a:r>
            <a:r>
              <a:rPr lang="en-CA" sz="2800" dirty="0"/>
              <a:t> is highly significant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CDFBF-CF9C-DD41-84AD-E33C7FC4D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197" y="267707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26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F0ADA-F505-CD4F-87FD-87B617AB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305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FA8716-846B-2642-AC25-5D1A0D60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906" y="-578036"/>
            <a:ext cx="5875609" cy="546243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contributes the most to the </a:t>
            </a:r>
          </a:p>
          <a:p>
            <a:pPr>
              <a:lnSpc>
                <a:spcPct val="90000"/>
              </a:lnSpc>
            </a:pPr>
            <a:r>
              <a:rPr lang="en-US" sz="54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calories of the food we eat?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9F4AD-9DFA-A648-BCCF-9BC9F8155B7A}"/>
              </a:ext>
            </a:extLst>
          </p:cNvPr>
          <p:cNvSpPr txBox="1"/>
          <p:nvPr/>
        </p:nvSpPr>
        <p:spPr>
          <a:xfrm>
            <a:off x="6654800" y="5426263"/>
            <a:ext cx="4555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3330 PROJECT </a:t>
            </a:r>
          </a:p>
          <a:p>
            <a:r>
              <a:rPr lang="en-US" sz="2800" b="1" dirty="0"/>
              <a:t>Chen Yutong &amp; </a:t>
            </a:r>
            <a:r>
              <a:rPr lang="en-CA" sz="2800" b="1" dirty="0" err="1"/>
              <a:t>Qun</a:t>
            </a:r>
            <a:r>
              <a:rPr lang="en-CA" sz="2800" b="1" dirty="0"/>
              <a:t> Yan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6468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7308-FC3E-1843-AD9F-8AFFB93D8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98" y="317390"/>
            <a:ext cx="10425469" cy="13208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Check patterns for quadratic or intersection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6334-F627-8743-8C08-B282875A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638190"/>
            <a:ext cx="7670799" cy="3475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BCE415-0591-5C46-BBE8-4328D6AFD449}"/>
              </a:ext>
            </a:extLst>
          </p:cNvPr>
          <p:cNvSpPr txBox="1"/>
          <p:nvPr/>
        </p:nvSpPr>
        <p:spPr>
          <a:xfrm>
            <a:off x="886268" y="5219810"/>
            <a:ext cx="9499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plots of residual and studentized residual versus predicted value does not show a clear quadratic or intersection pattern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3767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315E-F54F-8647-AA27-FAD5CA25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156238"/>
            <a:ext cx="10651067" cy="13208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Test the significance of model: R-square, F statistic, P-value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3822A006-637F-7B42-9077-225D2EBB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86" y="1477038"/>
            <a:ext cx="10361226" cy="356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3B1BE-52A8-5E4E-9CF1-DA7254CBBC68}"/>
              </a:ext>
            </a:extLst>
          </p:cNvPr>
          <p:cNvSpPr txBox="1"/>
          <p:nvPr/>
        </p:nvSpPr>
        <p:spPr>
          <a:xfrm>
            <a:off x="237066" y="5198533"/>
            <a:ext cx="11717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ym typeface="Wingdings" pitchFamily="2" charset="2"/>
              </a:rPr>
              <a:t></a:t>
            </a:r>
            <a:r>
              <a:rPr lang="en-CA" sz="2400" dirty="0"/>
              <a:t>The R-Square and </a:t>
            </a:r>
            <a:r>
              <a:rPr lang="en-CA" sz="2400" dirty="0" err="1"/>
              <a:t>Adj.R</a:t>
            </a:r>
            <a:r>
              <a:rPr lang="en-CA" sz="2400" dirty="0"/>
              <a:t>-Square are two statistics used in assessing the fit of the model. Their values </a:t>
            </a:r>
            <a:r>
              <a:rPr lang="en-CA" sz="2400" b="1" dirty="0"/>
              <a:t>are close to 1</a:t>
            </a:r>
            <a:r>
              <a:rPr lang="en-CA" sz="2400" dirty="0"/>
              <a:t>, indicating </a:t>
            </a:r>
            <a:r>
              <a:rPr lang="en-CA" sz="2400" b="1" dirty="0"/>
              <a:t>a better fit</a:t>
            </a:r>
            <a:r>
              <a:rPr lang="en-CA" sz="2400" dirty="0"/>
              <a:t>.            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0228E-735B-2040-8E67-623F00448735}"/>
              </a:ext>
            </a:extLst>
          </p:cNvPr>
          <p:cNvSpPr txBox="1"/>
          <p:nvPr/>
        </p:nvSpPr>
        <p:spPr>
          <a:xfrm>
            <a:off x="237066" y="6009264"/>
            <a:ext cx="114374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ym typeface="Wingdings" pitchFamily="2" charset="2"/>
              </a:rPr>
              <a:t></a:t>
            </a:r>
            <a:r>
              <a:rPr lang="en-CA" sz="2400" dirty="0"/>
              <a:t>The p-values indicate that the parameter estimates of independent variables are </a:t>
            </a:r>
            <a:r>
              <a:rPr lang="en-CA" sz="2400" b="1" dirty="0"/>
              <a:t>highly significant</a:t>
            </a:r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D11E83-39F3-AC4D-A1A4-8BA5DF994A6B}"/>
              </a:ext>
            </a:extLst>
          </p:cNvPr>
          <p:cNvSpPr/>
          <p:nvPr/>
        </p:nvSpPr>
        <p:spPr>
          <a:xfrm>
            <a:off x="0" y="4921533"/>
            <a:ext cx="119549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The F statistic for the overall model is highly significant (F =11386,  p &lt; 0.0001). It indicates that the model explains a significant portion of the variation in data.</a:t>
            </a:r>
            <a:endParaRPr lang="en-CA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97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2A4C7C-4CB8-9047-9AC8-FFA53B717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156238"/>
            <a:ext cx="10651067" cy="13208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Check the 3 assumptions of </a:t>
            </a:r>
            <a:r>
              <a:rPr lang="el-GR" sz="3100" dirty="0">
                <a:solidFill>
                  <a:schemeClr val="accent1">
                    <a:lumMod val="50000"/>
                  </a:schemeClr>
                </a:solidFill>
              </a:rPr>
              <a:t>ε</a:t>
            </a:r>
            <a:r>
              <a:rPr lang="en-CA" sz="31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: constant variance, normality, independent</a:t>
            </a:r>
            <a:br>
              <a:rPr lang="en-CA" dirty="0"/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1317AE5B-43CB-DB4B-B5F6-D2289F96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1710267"/>
            <a:ext cx="9247718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59806-D779-AA45-B994-898A9C42C9C2}"/>
              </a:ext>
            </a:extLst>
          </p:cNvPr>
          <p:cNvSpPr txBox="1"/>
          <p:nvPr/>
        </p:nvSpPr>
        <p:spPr>
          <a:xfrm>
            <a:off x="778933" y="5791200"/>
            <a:ext cx="9059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Constant variance: Residual plot explores no pattern, so constant variance.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9586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FE08CA4-B0D6-104E-893B-7B5C0543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888067"/>
            <a:ext cx="7272122" cy="30818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BF5780-C75E-164C-8301-2779FF33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156237"/>
            <a:ext cx="10651067" cy="1731829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Compare models to find Final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Check the 3 assumptions of </a:t>
            </a:r>
            <a:r>
              <a:rPr lang="el-GR" sz="3100" dirty="0">
                <a:solidFill>
                  <a:schemeClr val="accent1">
                    <a:lumMod val="50000"/>
                  </a:schemeClr>
                </a:solidFill>
              </a:rPr>
              <a:t>ε</a:t>
            </a:r>
            <a:r>
              <a:rPr lang="en-CA" sz="31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: constant variance, normality, independent</a:t>
            </a:r>
            <a:br>
              <a:rPr lang="en-CA" dirty="0"/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55F92-39A9-6B4B-88BB-47118FC65C00}"/>
              </a:ext>
            </a:extLst>
          </p:cNvPr>
          <p:cNvSpPr txBox="1"/>
          <p:nvPr/>
        </p:nvSpPr>
        <p:spPr>
          <a:xfrm>
            <a:off x="237066" y="4797655"/>
            <a:ext cx="1129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Normal: histogram plot and residual quantile support normal assumption.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D0B2B-380D-8747-A912-A3C15D245C03}"/>
              </a:ext>
            </a:extLst>
          </p:cNvPr>
          <p:cNvSpPr txBox="1"/>
          <p:nvPr/>
        </p:nvSpPr>
        <p:spPr>
          <a:xfrm>
            <a:off x="7633252" y="2062186"/>
            <a:ext cx="38961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p-value &gt;0.05, </a:t>
            </a:r>
          </a:p>
          <a:p>
            <a:r>
              <a:rPr lang="en-CA" sz="2800" dirty="0"/>
              <a:t>fail to reject  H0;</a:t>
            </a:r>
          </a:p>
          <a:p>
            <a:endParaRPr lang="en-CA" sz="2800" dirty="0"/>
          </a:p>
          <a:p>
            <a:r>
              <a:rPr lang="en-CA" sz="2800" dirty="0"/>
              <a:t>p-value &lt;0.05, </a:t>
            </a:r>
          </a:p>
          <a:p>
            <a:r>
              <a:rPr lang="en-CA" sz="2800" dirty="0"/>
              <a:t>reject H0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7360A-C3F9-8C49-B261-0FAE7BFAA81C}"/>
              </a:ext>
            </a:extLst>
          </p:cNvPr>
          <p:cNvSpPr txBox="1"/>
          <p:nvPr/>
        </p:nvSpPr>
        <p:spPr>
          <a:xfrm>
            <a:off x="237066" y="5259320"/>
            <a:ext cx="103882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Independence: </a:t>
            </a:r>
          </a:p>
          <a:p>
            <a:r>
              <a:rPr lang="en-CA" sz="2400" dirty="0">
                <a:sym typeface="Wingdings" pitchFamily="2" charset="2"/>
              </a:rPr>
              <a:t></a:t>
            </a:r>
            <a:r>
              <a:rPr lang="en-CA" sz="2400" dirty="0"/>
              <a:t>Negative Durbin-</a:t>
            </a:r>
            <a:r>
              <a:rPr lang="en-CA" sz="2400" dirty="0" err="1"/>
              <a:t>waston</a:t>
            </a:r>
            <a:r>
              <a:rPr lang="en-CA" sz="2400" dirty="0"/>
              <a:t> test reject H0. have negative autocorrelation.</a:t>
            </a:r>
          </a:p>
          <a:p>
            <a:r>
              <a:rPr lang="en-CA" sz="2400" dirty="0">
                <a:sym typeface="Wingdings" pitchFamily="2" charset="2"/>
              </a:rPr>
              <a:t></a:t>
            </a:r>
            <a:r>
              <a:rPr lang="en-CA" sz="2400" dirty="0"/>
              <a:t>Positive Durbin-</a:t>
            </a:r>
            <a:r>
              <a:rPr lang="en-CA" sz="2400" dirty="0" err="1"/>
              <a:t>waston</a:t>
            </a:r>
            <a:r>
              <a:rPr lang="en-CA" sz="2400" dirty="0"/>
              <a:t> test do not reject H0. have no positive autocorrelation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63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DA3F071-9119-B848-A282-1B287E32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476522"/>
            <a:ext cx="6419088" cy="5107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B1E278-5E27-0F4B-AB22-54633C44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1320800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Some problems and remedies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Check Multicollinearity: Correlation and variance inflation factor</a:t>
            </a:r>
            <a:br>
              <a:rPr lang="en-CA" dirty="0"/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FC79E-5152-B94F-AF20-4651C8F9B099}"/>
              </a:ext>
            </a:extLst>
          </p:cNvPr>
          <p:cNvSpPr txBox="1"/>
          <p:nvPr/>
        </p:nvSpPr>
        <p:spPr>
          <a:xfrm>
            <a:off x="6959600" y="2353733"/>
            <a:ext cx="421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Correlation table does not show significant large value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367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0B36D6-2FD4-C046-A1FA-C682F563E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609600"/>
            <a:ext cx="10972800" cy="1320800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Some problems and remedies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Check Multicollinearity: Correlation and variance inflation factor</a:t>
            </a:r>
            <a:br>
              <a:rPr lang="en-CA" dirty="0"/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B7BC3784-D260-C84F-9128-BEE53C0D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" y="2094332"/>
            <a:ext cx="6269566" cy="415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02AE2-C560-E544-9235-06D49877301D}"/>
              </a:ext>
            </a:extLst>
          </p:cNvPr>
          <p:cNvSpPr txBox="1"/>
          <p:nvPr/>
        </p:nvSpPr>
        <p:spPr>
          <a:xfrm>
            <a:off x="7027333" y="2404533"/>
            <a:ext cx="41486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ym typeface="Wingdings" pitchFamily="2" charset="2"/>
              </a:rPr>
              <a:t></a:t>
            </a:r>
            <a:r>
              <a:rPr lang="en-CA" sz="2800" dirty="0"/>
              <a:t>The largest </a:t>
            </a:r>
            <a:r>
              <a:rPr lang="en-CA" sz="2800" dirty="0" err="1"/>
              <a:t>Vif</a:t>
            </a:r>
            <a:r>
              <a:rPr lang="en-CA" sz="2800" dirty="0"/>
              <a:t> is less than 10, and the overall data has no significant large value.</a:t>
            </a:r>
          </a:p>
          <a:p>
            <a:endParaRPr lang="en-CA" sz="2800" dirty="0"/>
          </a:p>
          <a:p>
            <a:r>
              <a:rPr lang="en-CA" sz="2800" dirty="0">
                <a:sym typeface="Wingdings" pitchFamily="2" charset="2"/>
              </a:rPr>
              <a:t></a:t>
            </a:r>
            <a:r>
              <a:rPr lang="en-CA" sz="2800" dirty="0"/>
              <a:t>So there is no significant autocorrelation.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39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6A9F9C-6AD6-444A-90BF-3762D0FC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609600"/>
            <a:ext cx="10972800" cy="1320800"/>
          </a:xfrm>
        </p:spPr>
        <p:txBody>
          <a:bodyPr>
            <a:noAutofit/>
          </a:bodyPr>
          <a:lstStyle/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Some problems and remedies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2 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Use diagnostic statistics to identify outlying and influential observations</a:t>
            </a:r>
            <a:br>
              <a:rPr lang="en-CA" sz="2800" dirty="0">
                <a:solidFill>
                  <a:srgbClr val="000000"/>
                </a:solidFill>
                <a:latin typeface="Helvetica" pitchFamily="2" charset="0"/>
              </a:rPr>
            </a:br>
            <a:br>
              <a:rPr lang="en-CA" dirty="0"/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796B996-8CA8-B14A-BBE8-F7FDBE30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" y="2321982"/>
            <a:ext cx="12235219" cy="40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9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1B21346-CD1A-5E46-9BAC-AC88992B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219" cy="4078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F774D-D996-A64D-8F3B-30857FA97FE8}"/>
              </a:ext>
            </a:extLst>
          </p:cNvPr>
          <p:cNvSpPr txBox="1"/>
          <p:nvPr/>
        </p:nvSpPr>
        <p:spPr>
          <a:xfrm>
            <a:off x="999067" y="4216400"/>
            <a:ext cx="87206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Outliers with respect to x: </a:t>
            </a:r>
            <a:r>
              <a:rPr lang="en-CA" sz="3200" dirty="0" err="1"/>
              <a:t>Obs</a:t>
            </a:r>
            <a:r>
              <a:rPr lang="en-CA" sz="3200" dirty="0"/>
              <a:t> 11, 26, 47,66, 69, 92, 101, 104</a:t>
            </a:r>
          </a:p>
          <a:p>
            <a:endParaRPr lang="en-CA" sz="3200" dirty="0"/>
          </a:p>
          <a:p>
            <a:r>
              <a:rPr lang="en-CA" sz="3200" dirty="0"/>
              <a:t>Outliers with respect to y: </a:t>
            </a:r>
            <a:r>
              <a:rPr lang="en-CA" sz="3200" dirty="0" err="1"/>
              <a:t>Obs</a:t>
            </a:r>
            <a:r>
              <a:rPr lang="en-CA" sz="3200" dirty="0"/>
              <a:t> 18, 69, 103, 104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80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8DCF812-7114-6F49-B6B0-30EB24C6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19" y="0"/>
            <a:ext cx="12235219" cy="4078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308FB-4F5C-AC4A-8450-CD826D870EF2}"/>
              </a:ext>
            </a:extLst>
          </p:cNvPr>
          <p:cNvSpPr txBox="1"/>
          <p:nvPr/>
        </p:nvSpPr>
        <p:spPr>
          <a:xfrm>
            <a:off x="1032933" y="4267200"/>
            <a:ext cx="9584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The difference in fits statistic: </a:t>
            </a:r>
            <a:r>
              <a:rPr lang="en-CA" sz="3200" dirty="0" err="1"/>
              <a:t>Obs</a:t>
            </a:r>
            <a:r>
              <a:rPr lang="en-CA" sz="3200" dirty="0"/>
              <a:t> 69, removing it will substantially change the prediction of y.</a:t>
            </a:r>
          </a:p>
          <a:p>
            <a:endParaRPr lang="en-CA" sz="3200" dirty="0"/>
          </a:p>
          <a:p>
            <a:r>
              <a:rPr lang="en-CA" sz="3200" dirty="0"/>
              <a:t>Influential point: </a:t>
            </a:r>
            <a:r>
              <a:rPr lang="en-CA" sz="3200" dirty="0" err="1"/>
              <a:t>Obs</a:t>
            </a:r>
            <a:r>
              <a:rPr lang="en-CA" sz="3200" dirty="0"/>
              <a:t> 69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790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94DDE16-A917-784D-B093-76AED0B6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19" y="0"/>
            <a:ext cx="12235219" cy="4078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0E433-F29F-7543-B97B-B919098DFC66}"/>
              </a:ext>
            </a:extLst>
          </p:cNvPr>
          <p:cNvSpPr txBox="1"/>
          <p:nvPr/>
        </p:nvSpPr>
        <p:spPr>
          <a:xfrm>
            <a:off x="240857" y="3774017"/>
            <a:ext cx="116670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The difference in estimate of </a:t>
            </a:r>
            <a:r>
              <a:rPr lang="el-GR" sz="2800" dirty="0"/>
              <a:t>β</a:t>
            </a:r>
            <a:r>
              <a:rPr lang="en-CA" sz="2800" dirty="0" err="1"/>
              <a:t>i</a:t>
            </a:r>
            <a:r>
              <a:rPr lang="en-CA" sz="2800" dirty="0"/>
              <a:t> statistic: </a:t>
            </a:r>
            <a:r>
              <a:rPr lang="en-CA" sz="2800" dirty="0" err="1"/>
              <a:t>Obs</a:t>
            </a:r>
            <a:r>
              <a:rPr lang="en-CA" sz="2800" dirty="0"/>
              <a:t> 69, removing this observation would substantially change the point estimates.</a:t>
            </a:r>
          </a:p>
          <a:p>
            <a:r>
              <a:rPr lang="en-CA" sz="2800" dirty="0"/>
              <a:t>Covariance Ratio: </a:t>
            </a:r>
          </a:p>
          <a:p>
            <a:r>
              <a:rPr lang="en-CA" sz="2800" dirty="0" err="1"/>
              <a:t>Obs</a:t>
            </a:r>
            <a:r>
              <a:rPr lang="en-CA" sz="2800" dirty="0"/>
              <a:t> 11, 21, 37, 46, 47, 66, 91, 92, drop these observations   will damage the model, so we keep them;</a:t>
            </a:r>
          </a:p>
          <a:p>
            <a:r>
              <a:rPr lang="en-CA" sz="2800" dirty="0" err="1"/>
              <a:t>Obs</a:t>
            </a:r>
            <a:r>
              <a:rPr lang="en-CA" sz="2800" dirty="0"/>
              <a:t> 69, 104, 18, drop these observations  will enhance the model, so we drop them.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72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E416-596E-B44C-A08B-7A3D49D0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73D6D-7685-A84D-A9B3-EB7C532D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sz="4000" dirty="0"/>
              <a:t>Four ways to predict the mode</a:t>
            </a:r>
          </a:p>
          <a:p>
            <a:r>
              <a:rPr lang="en-CA" sz="4000" dirty="0"/>
              <a:t>Compare models to find Final model</a:t>
            </a:r>
          </a:p>
          <a:p>
            <a:r>
              <a:rPr lang="en-CA" sz="4000" dirty="0"/>
              <a:t>Some problems and remedies</a:t>
            </a:r>
          </a:p>
          <a:p>
            <a:r>
              <a:rPr lang="en-CA" sz="4000" dirty="0"/>
              <a:t>Data without outliers for the best model</a:t>
            </a:r>
          </a:p>
          <a:p>
            <a:r>
              <a:rPr lang="en-CA" sz="4000" dirty="0"/>
              <a:t>Some tests</a:t>
            </a:r>
          </a:p>
          <a:p>
            <a:r>
              <a:rPr lang="en-CA" sz="4000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0938A4-3133-A140-8ACE-A0931FAD8056}"/>
              </a:ext>
            </a:extLst>
          </p:cNvPr>
          <p:cNvSpPr txBox="1">
            <a:spLocks/>
          </p:cNvSpPr>
          <p:nvPr/>
        </p:nvSpPr>
        <p:spPr>
          <a:xfrm>
            <a:off x="203199" y="304800"/>
            <a:ext cx="10972800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Some problems and remedies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Analyze some special outlying points</a:t>
            </a:r>
            <a:br>
              <a:rPr lang="en-CA" sz="2800" dirty="0">
                <a:solidFill>
                  <a:srgbClr val="000000"/>
                </a:solidFill>
                <a:latin typeface="Helvetica" pitchFamily="2" charset="0"/>
              </a:rPr>
            </a:br>
            <a:br>
              <a:rPr lang="en-CA" dirty="0"/>
            </a:b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813545-8A3A-F049-9206-E7FF87129F5A}"/>
              </a:ext>
            </a:extLst>
          </p:cNvPr>
          <p:cNvSpPr/>
          <p:nvPr/>
        </p:nvSpPr>
        <p:spPr>
          <a:xfrm>
            <a:off x="372533" y="1888404"/>
            <a:ext cx="97705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The three outliers we decide to be </a:t>
            </a:r>
            <a:r>
              <a:rPr lang="en-CA" sz="3200" b="1" dirty="0">
                <a:solidFill>
                  <a:srgbClr val="000000"/>
                </a:solidFill>
                <a:latin typeface="Helvetica" pitchFamily="2" charset="0"/>
              </a:rPr>
              <a:t>removed</a:t>
            </a: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 are: </a:t>
            </a:r>
            <a:r>
              <a:rPr lang="en-CA" sz="3200" dirty="0" err="1">
                <a:solidFill>
                  <a:srgbClr val="000000"/>
                </a:solidFill>
                <a:latin typeface="Helvetica" pitchFamily="2" charset="0"/>
              </a:rPr>
              <a:t>Obs</a:t>
            </a: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CA" sz="3200" b="1" dirty="0">
                <a:solidFill>
                  <a:srgbClr val="000000"/>
                </a:solidFill>
                <a:latin typeface="Helvetica" pitchFamily="2" charset="0"/>
              </a:rPr>
              <a:t>18, 69, and 104</a:t>
            </a: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, since they influence the model most significantly.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3200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Obs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CA" sz="3200" b="1" dirty="0">
                <a:solidFill>
                  <a:srgbClr val="000000"/>
                </a:solidFill>
                <a:latin typeface="Arial" panose="020B0604020202020204" pitchFamily="34" charset="0"/>
              </a:rPr>
              <a:t>101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 is only the outlier with respect to x, </a:t>
            </a:r>
            <a:r>
              <a:rPr lang="en-CA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Obs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 103 is only the outlier with respect to y, and the Cove Ratio </a:t>
            </a:r>
            <a:r>
              <a:rPr lang="en-CA" sz="3200" b="1" dirty="0">
                <a:solidFill>
                  <a:srgbClr val="000000"/>
                </a:solidFill>
                <a:latin typeface="Arial" panose="020B0604020202020204" pitchFamily="34" charset="0"/>
              </a:rPr>
              <a:t>does not identify 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drop it will damage or enhance the model, so we </a:t>
            </a:r>
            <a:r>
              <a:rPr lang="en-CA" sz="3200" b="1" dirty="0">
                <a:solidFill>
                  <a:srgbClr val="000000"/>
                </a:solidFill>
                <a:latin typeface="Arial" panose="020B0604020202020204" pitchFamily="34" charset="0"/>
              </a:rPr>
              <a:t>keep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 them</a:t>
            </a:r>
            <a:endParaRPr lang="en-CA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38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3105-2BF7-2E44-887B-18ADF603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287867"/>
            <a:ext cx="10803465" cy="1320800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Data without outliers for the best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Retest the significance of the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9F9C2-C8DB-0742-8B63-D5C4D3012A58}"/>
              </a:ext>
            </a:extLst>
          </p:cNvPr>
          <p:cNvSpPr/>
          <p:nvPr/>
        </p:nvSpPr>
        <p:spPr>
          <a:xfrm>
            <a:off x="5587999" y="2077704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The F statistic for the overall model is highly significant (F =20966.0,  p &lt; 0.0001). It indicates that the model </a:t>
            </a:r>
            <a:r>
              <a:rPr lang="en-CA" sz="2800" b="1" dirty="0">
                <a:solidFill>
                  <a:srgbClr val="000000"/>
                </a:solidFill>
                <a:latin typeface="Helvetica" pitchFamily="2" charset="0"/>
              </a:rPr>
              <a:t>explains a significant 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portion of the variation in data. 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</a:rPr>
              <a:t>The R-Square and </a:t>
            </a:r>
            <a:r>
              <a:rPr lang="en-CA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Adj</a:t>
            </a: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</a:rPr>
              <a:t> R-Square are two statistics used in assessing the fit of the model. Their values are close to 1, indicating </a:t>
            </a:r>
            <a:r>
              <a:rPr lang="en-CA" sz="2800" b="1" dirty="0">
                <a:solidFill>
                  <a:srgbClr val="000000"/>
                </a:solidFill>
                <a:latin typeface="Arial" panose="020B0604020202020204" pitchFamily="34" charset="0"/>
              </a:rPr>
              <a:t>a better fit</a:t>
            </a: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CA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7C4471-628C-AF48-AEB2-74C0F121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8667"/>
            <a:ext cx="5600700" cy="43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15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03BC30-E460-8E4F-81A5-88DAC09EEE91}"/>
              </a:ext>
            </a:extLst>
          </p:cNvPr>
          <p:cNvSpPr txBox="1">
            <a:spLocks/>
          </p:cNvSpPr>
          <p:nvPr/>
        </p:nvSpPr>
        <p:spPr>
          <a:xfrm>
            <a:off x="169334" y="287867"/>
            <a:ext cx="1080346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Data without outliers for the best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Retest the significance of the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0A50F11-861E-A045-B7DC-A1E18CA3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1515534"/>
            <a:ext cx="5571067" cy="44031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3F66BD-C517-1448-8EE0-8376BBC85E0C}"/>
              </a:ext>
            </a:extLst>
          </p:cNvPr>
          <p:cNvSpPr/>
          <p:nvPr/>
        </p:nvSpPr>
        <p:spPr>
          <a:xfrm>
            <a:off x="5977467" y="1993983"/>
            <a:ext cx="533399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Most of the p-values indicate that the parameter estimates of </a:t>
            </a:r>
            <a:r>
              <a:rPr lang="en-CA" sz="3200" b="1" dirty="0">
                <a:solidFill>
                  <a:srgbClr val="000000"/>
                </a:solidFill>
                <a:latin typeface="Arial" panose="020B0604020202020204" pitchFamily="34" charset="0"/>
              </a:rPr>
              <a:t>are highly significant</a:t>
            </a: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, only the Variable Meat has , but since it is a dummy variable the model still good.</a:t>
            </a:r>
            <a:endParaRPr lang="en-CA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57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A24D23-1054-3A46-9CDC-6FACE311FD91}"/>
              </a:ext>
            </a:extLst>
          </p:cNvPr>
          <p:cNvSpPr txBox="1">
            <a:spLocks/>
          </p:cNvSpPr>
          <p:nvPr/>
        </p:nvSpPr>
        <p:spPr>
          <a:xfrm>
            <a:off x="186267" y="287867"/>
            <a:ext cx="1080346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9800" dirty="0">
                <a:solidFill>
                  <a:schemeClr val="accent1">
                    <a:lumMod val="50000"/>
                  </a:schemeClr>
                </a:solidFill>
              </a:rPr>
              <a:t>Data without outliers for the best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75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sz="7500" dirty="0">
                <a:solidFill>
                  <a:schemeClr val="accent1">
                    <a:lumMod val="50000"/>
                  </a:schemeClr>
                </a:solidFill>
              </a:rPr>
              <a:t>Recheck the 3 assumptions of </a:t>
            </a:r>
            <a:r>
              <a:rPr lang="el-GR" sz="7500" dirty="0">
                <a:solidFill>
                  <a:schemeClr val="accent1">
                    <a:lumMod val="50000"/>
                  </a:schemeClr>
                </a:solidFill>
              </a:rPr>
              <a:t>ε</a:t>
            </a:r>
            <a:r>
              <a:rPr lang="en-CA" sz="750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CA" sz="7500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C3202AF-464B-0C4B-B050-694D9A76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1079500"/>
            <a:ext cx="9461500" cy="469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4A2F22-D01E-C84B-AFD3-56B82841C59E}"/>
              </a:ext>
            </a:extLst>
          </p:cNvPr>
          <p:cNvSpPr/>
          <p:nvPr/>
        </p:nvSpPr>
        <p:spPr>
          <a:xfrm>
            <a:off x="24887" y="5778500"/>
            <a:ext cx="12167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Constant variance: Residual plot explores no pattern, so constant variance</a:t>
            </a:r>
            <a:endParaRPr lang="en-CA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635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142259-97EA-7F4D-85A3-4AE6CCEB8688}"/>
              </a:ext>
            </a:extLst>
          </p:cNvPr>
          <p:cNvSpPr txBox="1">
            <a:spLocks/>
          </p:cNvSpPr>
          <p:nvPr/>
        </p:nvSpPr>
        <p:spPr>
          <a:xfrm>
            <a:off x="186267" y="287867"/>
            <a:ext cx="10803465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9800" dirty="0">
                <a:solidFill>
                  <a:schemeClr val="accent1">
                    <a:lumMod val="50000"/>
                  </a:schemeClr>
                </a:solidFill>
              </a:rPr>
              <a:t>Data without outliers for the best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75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sz="7500" dirty="0">
                <a:solidFill>
                  <a:schemeClr val="accent1">
                    <a:lumMod val="50000"/>
                  </a:schemeClr>
                </a:solidFill>
              </a:rPr>
              <a:t>Recheck the 3 assumptions of </a:t>
            </a:r>
            <a:r>
              <a:rPr lang="el-GR" sz="7500" dirty="0">
                <a:solidFill>
                  <a:schemeClr val="accent1">
                    <a:lumMod val="50000"/>
                  </a:schemeClr>
                </a:solidFill>
              </a:rPr>
              <a:t>ε</a:t>
            </a:r>
            <a:r>
              <a:rPr lang="en-CA" sz="7500" baseline="-25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endParaRPr lang="en-CA" sz="7500" dirty="0">
              <a:solidFill>
                <a:schemeClr val="accent1">
                  <a:lumMod val="50000"/>
                </a:schemeClr>
              </a:solidFill>
            </a:endParaRPr>
          </a:p>
          <a:p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D10A99-8087-5C40-ABA0-03094BB0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7" y="1153635"/>
            <a:ext cx="7495116" cy="2829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91BEDB-22B5-FD45-B96A-3091AB11949E}"/>
              </a:ext>
            </a:extLst>
          </p:cNvPr>
          <p:cNvSpPr/>
          <p:nvPr/>
        </p:nvSpPr>
        <p:spPr>
          <a:xfrm>
            <a:off x="389467" y="3983567"/>
            <a:ext cx="1180253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</a:rPr>
              <a:t>p-value &gt;0.05, fail to reject  H0. </a:t>
            </a:r>
          </a:p>
          <a:p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</a:rPr>
              <a:t>p-value &gt;0.05, fail to reject  H0.</a:t>
            </a:r>
          </a:p>
          <a:p>
            <a:r>
              <a:rPr lang="en-CA" sz="2800" b="1" dirty="0"/>
              <a:t>Independence</a:t>
            </a:r>
            <a:r>
              <a:rPr lang="en-CA" sz="2800" dirty="0"/>
              <a:t>: Durbin-</a:t>
            </a:r>
            <a:r>
              <a:rPr lang="en-CA" sz="2800" dirty="0" err="1"/>
              <a:t>waston</a:t>
            </a:r>
            <a:r>
              <a:rPr lang="en-CA" sz="2800" dirty="0"/>
              <a:t> tests do not reject H0. </a:t>
            </a:r>
            <a:r>
              <a:rPr lang="en-CA" sz="2800" b="1" dirty="0"/>
              <a:t>No significant       </a:t>
            </a:r>
          </a:p>
          <a:p>
            <a:r>
              <a:rPr lang="en-CA" sz="2800" b="1" dirty="0"/>
              <a:t>                        autocorrelation.</a:t>
            </a:r>
          </a:p>
          <a:p>
            <a:r>
              <a:rPr lang="en-CA" sz="2800" b="1" dirty="0"/>
              <a:t>Normal</a:t>
            </a:r>
            <a:r>
              <a:rPr lang="en-CA" sz="2800" dirty="0"/>
              <a:t>: histogram plot and residual quantile support normal </a:t>
            </a:r>
          </a:p>
          <a:p>
            <a:r>
              <a:rPr lang="en-CA" sz="2800" dirty="0"/>
              <a:t>              assumption.</a:t>
            </a:r>
          </a:p>
          <a:p>
            <a:endParaRPr lang="en-CA" sz="28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664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1E6DE7-EB0C-E945-92AF-69266346D55F}"/>
              </a:ext>
            </a:extLst>
          </p:cNvPr>
          <p:cNvSpPr txBox="1">
            <a:spLocks/>
          </p:cNvSpPr>
          <p:nvPr/>
        </p:nvSpPr>
        <p:spPr>
          <a:xfrm>
            <a:off x="186267" y="287867"/>
            <a:ext cx="10803465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17600" dirty="0">
                <a:solidFill>
                  <a:schemeClr val="accent1">
                    <a:lumMod val="50000"/>
                  </a:schemeClr>
                </a:solidFill>
              </a:rPr>
              <a:t>Data without outliers for the best model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11200" dirty="0">
                <a:solidFill>
                  <a:schemeClr val="accent1">
                    <a:lumMod val="50000"/>
                  </a:schemeClr>
                </a:solidFill>
              </a:rPr>
              <a:t>3 Compare C statistic, press statistic and SSE with the original model</a:t>
            </a:r>
          </a:p>
          <a:p>
            <a:br>
              <a:rPr lang="en-CA" sz="112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1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DDCE9-561F-4041-A3FB-3EBBECC21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2220383"/>
            <a:ext cx="11250995" cy="140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1E3CBE-61C4-1D4D-AA0D-3B7B1A78FDA2}"/>
              </a:ext>
            </a:extLst>
          </p:cNvPr>
          <p:cNvSpPr/>
          <p:nvPr/>
        </p:nvSpPr>
        <p:spPr>
          <a:xfrm>
            <a:off x="423333" y="43758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All the criterions improved after removing outliers, the model become better. </a:t>
            </a:r>
            <a:endParaRPr lang="en-CA" sz="32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006B1-E0B4-574A-A982-35F82EE8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37319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06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8720-D9AA-0B47-902E-015E54DB7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406400"/>
            <a:ext cx="10447866" cy="1550989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Some tests</a:t>
            </a:r>
            <a:br>
              <a:rPr lang="en-CA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95% CI for estimated parameters, expected value, predicted value of y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4CDF33D-78BD-824E-B1AC-04391F491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456"/>
            <a:ext cx="6529362" cy="4062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2FC609-D4B6-884F-8089-83429F30434B}"/>
              </a:ext>
            </a:extLst>
          </p:cNvPr>
          <p:cNvSpPr/>
          <p:nvPr/>
        </p:nvSpPr>
        <p:spPr>
          <a:xfrm>
            <a:off x="6529362" y="2208061"/>
            <a:ext cx="52239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  95% CI for estimated parameters: we are </a:t>
            </a:r>
            <a:r>
              <a:rPr lang="en-CA" sz="3200" b="1" dirty="0">
                <a:solidFill>
                  <a:srgbClr val="000000"/>
                </a:solidFill>
                <a:latin typeface="Helvetica" pitchFamily="2" charset="0"/>
              </a:rPr>
              <a:t>95% confidence</a:t>
            </a:r>
            <a:r>
              <a:rPr lang="en-CA" sz="3200" dirty="0">
                <a:solidFill>
                  <a:srgbClr val="000000"/>
                </a:solidFill>
                <a:latin typeface="Helvetica" pitchFamily="2" charset="0"/>
              </a:rPr>
              <a:t> that the Confidence Interval constructed </a:t>
            </a:r>
            <a:r>
              <a:rPr lang="en-CA" sz="3200" b="1" dirty="0">
                <a:solidFill>
                  <a:srgbClr val="000000"/>
                </a:solidFill>
                <a:latin typeface="Helvetica" pitchFamily="2" charset="0"/>
              </a:rPr>
              <a:t>contain the true </a:t>
            </a:r>
            <a:r>
              <a:rPr lang="el-GR" sz="3200" b="1" i="1" dirty="0">
                <a:solidFill>
                  <a:srgbClr val="000000"/>
                </a:solidFill>
                <a:latin typeface="Times" pitchFamily="2" charset="0"/>
              </a:rPr>
              <a:t>β</a:t>
            </a:r>
            <a:r>
              <a:rPr lang="en-CA" sz="3200" b="1" i="1" dirty="0" err="1">
                <a:solidFill>
                  <a:srgbClr val="000000"/>
                </a:solidFill>
                <a:latin typeface="Times" pitchFamily="2" charset="0"/>
              </a:rPr>
              <a:t>i</a:t>
            </a:r>
            <a:r>
              <a:rPr lang="en-CA" sz="3200" b="1" i="1" dirty="0">
                <a:solidFill>
                  <a:srgbClr val="000000"/>
                </a:solidFill>
                <a:latin typeface="Times" pitchFamily="2" charset="0"/>
              </a:rPr>
              <a:t>. </a:t>
            </a:r>
            <a:endParaRPr lang="en-CA" sz="3200" b="1" dirty="0">
              <a:solidFill>
                <a:srgbClr val="000000"/>
              </a:solidFill>
              <a:latin typeface="Helvetica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rgbClr val="000000"/>
                </a:solidFill>
                <a:latin typeface="Arial" panose="020B0604020202020204" pitchFamily="34" charset="0"/>
              </a:rPr>
              <a:t>  These the regions that contain the true </a:t>
            </a:r>
            <a:r>
              <a:rPr lang="el-GR" sz="3200" i="1" dirty="0">
                <a:solidFill>
                  <a:srgbClr val="000000"/>
                </a:solidFill>
                <a:latin typeface="Times" pitchFamily="2" charset="0"/>
              </a:rPr>
              <a:t>β</a:t>
            </a:r>
            <a:r>
              <a:rPr lang="en-CA" sz="3200" i="1" dirty="0" err="1">
                <a:solidFill>
                  <a:srgbClr val="000000"/>
                </a:solidFill>
                <a:latin typeface="Times" pitchFamily="2" charset="0"/>
              </a:rPr>
              <a:t>i</a:t>
            </a:r>
            <a:r>
              <a:rPr lang="en-CA" sz="3200" i="1" dirty="0">
                <a:solidFill>
                  <a:srgbClr val="000000"/>
                </a:solidFill>
                <a:latin typeface="Times" pitchFamily="2" charset="0"/>
              </a:rPr>
              <a:t>. </a:t>
            </a:r>
            <a:endParaRPr lang="en-CA" sz="3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15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14818D-688E-3041-BA4A-00A860BA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231900"/>
            <a:ext cx="11061700" cy="5626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D47B56-5A99-A64A-84FC-49D5E1110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7866" cy="1550989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Some tests</a:t>
            </a:r>
            <a:br>
              <a:rPr lang="en-CA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95% CI for estimated parameters, expected value, predicted value of y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2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E40ED-096E-CC4B-B833-244162A2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" y="372533"/>
            <a:ext cx="10447866" cy="1303867"/>
          </a:xfrm>
        </p:spPr>
        <p:txBody>
          <a:bodyPr>
            <a:normAutofit fontScale="90000"/>
          </a:bodyPr>
          <a:lstStyle/>
          <a:p>
            <a:r>
              <a:rPr lang="en-CA" sz="4900" dirty="0">
                <a:solidFill>
                  <a:schemeClr val="accent1">
                    <a:lumMod val="50000"/>
                  </a:schemeClr>
                </a:solidFill>
              </a:rPr>
              <a:t>Some tests</a:t>
            </a:r>
            <a:br>
              <a:rPr lang="en-CA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3100" dirty="0">
                <a:solidFill>
                  <a:schemeClr val="accent1">
                    <a:lumMod val="50000"/>
                  </a:schemeClr>
                </a:solidFill>
              </a:rPr>
              <a:t>Partial F-test</a:t>
            </a:r>
            <a:br>
              <a:rPr lang="en-CA" dirty="0"/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638BC81-481E-C646-80F6-8CC62EE6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11930605" cy="3257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E25FC-20DE-B243-80EC-38466549E6AC}"/>
              </a:ext>
            </a:extLst>
          </p:cNvPr>
          <p:cNvSpPr/>
          <p:nvPr/>
        </p:nvSpPr>
        <p:spPr>
          <a:xfrm>
            <a:off x="529701" y="5066605"/>
            <a:ext cx="108712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P-value&lt;.0001&lt; </a:t>
            </a:r>
            <a:r>
              <a:rPr lang="el-GR" sz="2800" dirty="0">
                <a:solidFill>
                  <a:srgbClr val="000000"/>
                </a:solidFill>
                <a:latin typeface="Helvetica" pitchFamily="2" charset="0"/>
              </a:rPr>
              <a:t>α=0.05 =&gt; </a:t>
            </a:r>
            <a:r>
              <a:rPr lang="en-CA" sz="2800" b="1" dirty="0">
                <a:solidFill>
                  <a:srgbClr val="000000"/>
                </a:solidFill>
                <a:latin typeface="Helvetica" pitchFamily="2" charset="0"/>
              </a:rPr>
              <a:t>reject H0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, hence at least one of the independent variables in the collection being tested </a:t>
            </a:r>
            <a:r>
              <a:rPr lang="en-CA" sz="2800" b="1" dirty="0">
                <a:solidFill>
                  <a:srgbClr val="000000"/>
                </a:solidFill>
                <a:latin typeface="Helvetica" pitchFamily="2" charset="0"/>
              </a:rPr>
              <a:t>contribute significantly</a:t>
            </a:r>
            <a:r>
              <a:rPr lang="en-CA" sz="2800" dirty="0">
                <a:solidFill>
                  <a:srgbClr val="000000"/>
                </a:solidFill>
                <a:latin typeface="Helvetica" pitchFamily="2" charset="0"/>
              </a:rPr>
              <a:t> to a model already containing the other variable. </a:t>
            </a:r>
            <a:endParaRPr lang="en-CA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9AD7-A8F0-E843-B8E8-B17A3CC40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CA" sz="4400" dirty="0"/>
              <a:t>Conclusion</a:t>
            </a:r>
            <a:br>
              <a:rPr lang="en-CA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BF5F-04D5-1C41-8E83-026B290C1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90" y="1710267"/>
            <a:ext cx="10837332" cy="1718733"/>
          </a:xfrm>
        </p:spPr>
        <p:txBody>
          <a:bodyPr>
            <a:normAutofit/>
          </a:bodyPr>
          <a:lstStyle/>
          <a:p>
            <a:r>
              <a:rPr lang="en-CA" sz="2400" dirty="0"/>
              <a:t>We found the best model to exam which </a:t>
            </a:r>
            <a:r>
              <a:rPr lang="en-CA" sz="2400" dirty="0" err="1"/>
              <a:t>nutritions</a:t>
            </a:r>
            <a:r>
              <a:rPr lang="en-CA" sz="2400" dirty="0"/>
              <a:t> cause the calories of foods depends on the data from The Burger King.</a:t>
            </a:r>
          </a:p>
          <a:p>
            <a:r>
              <a:rPr lang="en-CA" sz="2400" dirty="0"/>
              <a:t>  </a:t>
            </a:r>
          </a:p>
          <a:p>
            <a:endParaRPr lang="en-CA" sz="2400" dirty="0"/>
          </a:p>
          <a:p>
            <a:endParaRPr lang="en-US" sz="2400" dirty="0"/>
          </a:p>
        </p:txBody>
      </p:sp>
      <p:pic>
        <p:nvPicPr>
          <p:cNvPr id="5" name="Picture 4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135D5911-AEB4-9D4E-AA23-F07D8ADA7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0" y="2710924"/>
            <a:ext cx="11142276" cy="53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7FDEC3-C8B5-344A-B61E-8DD8CD87896A}"/>
              </a:ext>
            </a:extLst>
          </p:cNvPr>
          <p:cNvSpPr txBox="1"/>
          <p:nvPr/>
        </p:nvSpPr>
        <p:spPr>
          <a:xfrm>
            <a:off x="372390" y="3429000"/>
            <a:ext cx="98382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The data shows that three of the independent variables: </a:t>
            </a:r>
            <a:r>
              <a:rPr lang="en-CA" sz="3200" b="1" dirty="0"/>
              <a:t>Protein, Fat, Carbs </a:t>
            </a:r>
            <a:r>
              <a:rPr lang="en-CA" sz="3200" dirty="0"/>
              <a:t>have the most significant relationship with the dependent variable, Calories. </a:t>
            </a:r>
          </a:p>
          <a:p>
            <a:endParaRPr lang="en-CA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33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9000BC-EE60-3A4B-B56D-87DAA4F5E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04" y="3779276"/>
            <a:ext cx="2501900" cy="325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EE17C-8B85-9A4B-947D-5E5878E5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28" y="3940908"/>
            <a:ext cx="2763162" cy="29279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30474-7017-BA4F-AC51-811670B7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F54BA-E5F4-4D4B-A1F1-EE518F728890}"/>
              </a:ext>
            </a:extLst>
          </p:cNvPr>
          <p:cNvSpPr txBox="1"/>
          <p:nvPr/>
        </p:nvSpPr>
        <p:spPr>
          <a:xfrm>
            <a:off x="273967" y="4273750"/>
            <a:ext cx="2869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Serving size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4BEF0-55D3-5E46-9BBB-622B7C1E8915}"/>
              </a:ext>
            </a:extLst>
          </p:cNvPr>
          <p:cNvSpPr txBox="1"/>
          <p:nvPr/>
        </p:nvSpPr>
        <p:spPr>
          <a:xfrm>
            <a:off x="1774040" y="5074928"/>
            <a:ext cx="28698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Breakfast or Not  Breakfast ?</a:t>
            </a:r>
          </a:p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F28136-76CF-2C46-877E-E7399F8C0A8B}"/>
              </a:ext>
            </a:extLst>
          </p:cNvPr>
          <p:cNvSpPr txBox="1"/>
          <p:nvPr/>
        </p:nvSpPr>
        <p:spPr>
          <a:xfrm>
            <a:off x="5503333" y="4535360"/>
            <a:ext cx="55285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Calories Protein Fat Cholesterol Sodium Carbs Fiber Sugar Meat</a:t>
            </a:r>
          </a:p>
          <a:p>
            <a:endParaRPr lang="en-US" sz="2800" dirty="0"/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580CC06-4B16-7A42-A885-2B115224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48"/>
            <a:ext cx="12192000" cy="41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F0898-9CC9-274A-81EF-AB4F13323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" y="1823255"/>
            <a:ext cx="4622800" cy="3867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F73781-D35B-D24C-AB7B-D225F9945539}"/>
              </a:ext>
            </a:extLst>
          </p:cNvPr>
          <p:cNvSpPr/>
          <p:nvPr/>
        </p:nvSpPr>
        <p:spPr>
          <a:xfrm>
            <a:off x="5164666" y="1495049"/>
            <a:ext cx="49953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/>
              <a:t>This result is in accord with the </a:t>
            </a:r>
            <a:r>
              <a:rPr lang="en-CA" sz="3200" b="1" dirty="0"/>
              <a:t>existing experimental facts </a:t>
            </a:r>
            <a:r>
              <a:rPr lang="en-CA" sz="3200" dirty="0"/>
              <a:t>and the material we searched</a:t>
            </a:r>
          </a:p>
          <a:p>
            <a:endParaRPr lang="en-CA" sz="3200" dirty="0"/>
          </a:p>
          <a:p>
            <a:r>
              <a:rPr lang="en-CA" sz="3200" dirty="0"/>
              <a:t>(</a:t>
            </a:r>
            <a:r>
              <a:rPr lang="en-CA" sz="3200" dirty="0">
                <a:solidFill>
                  <a:schemeClr val="accent1">
                    <a:lumMod val="50000"/>
                  </a:schemeClr>
                </a:solidFill>
              </a:rPr>
              <a:t>Protein, Fat, and Carbs are three major energy consumptions</a:t>
            </a:r>
            <a:r>
              <a:rPr lang="en-CA" sz="3200" dirty="0"/>
              <a:t> for the human body)</a:t>
            </a:r>
          </a:p>
        </p:txBody>
      </p:sp>
    </p:spTree>
    <p:extLst>
      <p:ext uri="{BB962C8B-B14F-4D97-AF65-F5344CB8AC3E}">
        <p14:creationId xmlns:p14="http://schemas.microsoft.com/office/powerpoint/2010/main" val="40770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152089-D494-214F-8547-A852EB548CF7}"/>
              </a:ext>
            </a:extLst>
          </p:cNvPr>
          <p:cNvSpPr/>
          <p:nvPr/>
        </p:nvSpPr>
        <p:spPr>
          <a:xfrm>
            <a:off x="438894" y="1591270"/>
            <a:ext cx="8130752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listening!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A273C-15F0-7E44-83FC-B4CA70D5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67" y="2777068"/>
            <a:ext cx="6879166" cy="34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6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00DEB-A248-974A-A34D-382F0ED3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Create scatter plots to choose important independent variable</a:t>
            </a: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Content Placeholder 11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027662D-25EC-7541-9749-237718898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2319867"/>
            <a:ext cx="9471122" cy="389466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4F213E-C91D-0442-9974-94E270CF6979}"/>
              </a:ext>
            </a:extLst>
          </p:cNvPr>
          <p:cNvSpPr txBox="1"/>
          <p:nvPr/>
        </p:nvSpPr>
        <p:spPr>
          <a:xfrm>
            <a:off x="950962" y="3373105"/>
            <a:ext cx="905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Protein                      fat                      </a:t>
            </a:r>
            <a:r>
              <a:rPr lang="en-US" sz="3200" dirty="0" err="1"/>
              <a:t>chol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5045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2D152-4AF2-1140-BD99-4D7F329F0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2201333"/>
          </a:xfrm>
        </p:spPr>
        <p:txBody>
          <a:bodyPr>
            <a:norm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4D64FA-0A31-5449-BC83-ED74D6F3F691}"/>
              </a:ext>
            </a:extLst>
          </p:cNvPr>
          <p:cNvSpPr txBox="1">
            <a:spLocks/>
          </p:cNvSpPr>
          <p:nvPr/>
        </p:nvSpPr>
        <p:spPr>
          <a:xfrm>
            <a:off x="473927" y="407459"/>
            <a:ext cx="9939866" cy="187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Create scatter plots to choose important independent variable</a:t>
            </a: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4722C7E-98C6-FD40-9250-05752845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7" y="2287059"/>
            <a:ext cx="9939866" cy="3906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8F61C-582A-B84E-A143-621ACF261F15}"/>
              </a:ext>
            </a:extLst>
          </p:cNvPr>
          <p:cNvSpPr txBox="1"/>
          <p:nvPr/>
        </p:nvSpPr>
        <p:spPr>
          <a:xfrm>
            <a:off x="999067" y="3136612"/>
            <a:ext cx="9600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Sodium                    carb                          sugar </a:t>
            </a:r>
          </a:p>
        </p:txBody>
      </p:sp>
    </p:spTree>
    <p:extLst>
      <p:ext uri="{BB962C8B-B14F-4D97-AF65-F5344CB8AC3E}">
        <p14:creationId xmlns:p14="http://schemas.microsoft.com/office/powerpoint/2010/main" val="1741263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67FFD3C-ABBD-4248-B074-5D909800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2194561"/>
            <a:ext cx="6756399" cy="405383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A81116-16E6-AE45-B217-F88D1036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Create scatter plots to choose important independent variable</a:t>
            </a: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939E1-1084-F142-8280-7517CCBFABA7}"/>
              </a:ext>
            </a:extLst>
          </p:cNvPr>
          <p:cNvSpPr txBox="1"/>
          <p:nvPr/>
        </p:nvSpPr>
        <p:spPr>
          <a:xfrm>
            <a:off x="1456268" y="2607733"/>
            <a:ext cx="7636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Meat                                 fiber </a:t>
            </a:r>
          </a:p>
        </p:txBody>
      </p:sp>
    </p:spTree>
    <p:extLst>
      <p:ext uri="{BB962C8B-B14F-4D97-AF65-F5344CB8AC3E}">
        <p14:creationId xmlns:p14="http://schemas.microsoft.com/office/powerpoint/2010/main" val="1213329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20E0-DC23-124F-95C3-489AA0EA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accent1">
                    <a:lumMod val="50000"/>
                  </a:schemeClr>
                </a:solidFill>
              </a:rPr>
              <a:t>The model we predict from the scatter plots</a:t>
            </a:r>
            <a:br>
              <a:rPr lang="en-CA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DD77A-3A63-A849-A043-D929A42E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4800" i="1" dirty="0"/>
              <a:t>Calories = </a:t>
            </a:r>
            <a:r>
              <a:rPr lang="el-GR" sz="4800" i="1" dirty="0"/>
              <a:t>β0+β1</a:t>
            </a:r>
            <a:r>
              <a:rPr lang="en-CA" sz="4800" i="1" dirty="0"/>
              <a:t>Fat+</a:t>
            </a:r>
            <a:r>
              <a:rPr lang="el-GR" sz="4800" i="1" dirty="0"/>
              <a:t>β2</a:t>
            </a:r>
            <a:r>
              <a:rPr lang="en-CA" sz="4800" i="1" dirty="0"/>
              <a:t>Carbs+</a:t>
            </a:r>
            <a:r>
              <a:rPr lang="el-GR" sz="4800" i="1" dirty="0"/>
              <a:t>β3</a:t>
            </a:r>
            <a:r>
              <a:rPr lang="en-CA" sz="4800" i="1" dirty="0"/>
              <a:t>Protein+</a:t>
            </a:r>
            <a:r>
              <a:rPr lang="el-GR" sz="4800" i="1" dirty="0"/>
              <a:t>β4</a:t>
            </a:r>
            <a:r>
              <a:rPr lang="en-CA" sz="4800" i="1" dirty="0"/>
              <a:t>Sodium +</a:t>
            </a:r>
            <a:r>
              <a:rPr lang="el-GR" sz="4800" i="1" dirty="0"/>
              <a:t>β5</a:t>
            </a:r>
            <a:r>
              <a:rPr lang="en-CA" sz="4800" i="1" dirty="0"/>
              <a:t>Meat</a:t>
            </a:r>
            <a:endParaRPr lang="en-CA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059A66D-1F3B-C44B-A9AA-D88AF02AB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2345267"/>
            <a:ext cx="10193867" cy="344593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8FFCCD8-85C3-6C4C-A70D-36AC5F97B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440267"/>
            <a:ext cx="9939866" cy="187960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chemeClr val="accent1">
                    <a:lumMod val="50000"/>
                  </a:schemeClr>
                </a:solidFill>
              </a:rPr>
              <a:t>Four ways to predict the mode</a:t>
            </a:r>
            <a:br>
              <a:rPr lang="en-CA" sz="4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A" sz="4400" dirty="0">
                <a:solidFill>
                  <a:schemeClr val="accent1">
                    <a:lumMod val="50000"/>
                  </a:schemeClr>
                </a:solidFill>
              </a:rPr>
              <a:t>2 </a:t>
            </a:r>
            <a:r>
              <a:rPr lang="en-CA" sz="2800" dirty="0">
                <a:solidFill>
                  <a:schemeClr val="accent1">
                    <a:lumMod val="50000"/>
                  </a:schemeClr>
                </a:solidFill>
              </a:rPr>
              <a:t>Compare P-values to find the most significant independent variables</a:t>
            </a:r>
            <a:br>
              <a:rPr lang="en-CA" dirty="0"/>
            </a:br>
            <a:br>
              <a:rPr lang="en-CA" sz="2800" dirty="0"/>
            </a:b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89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1042</Words>
  <Application>Microsoft Macintosh PowerPoint</Application>
  <PresentationFormat>Widescreen</PresentationFormat>
  <Paragraphs>120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Helvetica</vt:lpstr>
      <vt:lpstr>Times</vt:lpstr>
      <vt:lpstr>Trebuchet MS</vt:lpstr>
      <vt:lpstr>Wingdings</vt:lpstr>
      <vt:lpstr>Wingdings 3</vt:lpstr>
      <vt:lpstr>Facet</vt:lpstr>
      <vt:lpstr>PowerPoint Presentation</vt:lpstr>
      <vt:lpstr>what contributes the most to the  calories of the food we eat?</vt:lpstr>
      <vt:lpstr>Introduction </vt:lpstr>
      <vt:lpstr>PowerPoint Presentation</vt:lpstr>
      <vt:lpstr>Four ways to predict the mode 1 Create scatter plots to choose important independent variable </vt:lpstr>
      <vt:lpstr> </vt:lpstr>
      <vt:lpstr>Four ways to predict the mode 1 Create scatter plots to choose important independent variable </vt:lpstr>
      <vt:lpstr>The model we predict from the scatter plots </vt:lpstr>
      <vt:lpstr>Four ways to predict the mode 2 Compare P-values to find the most significant independent variables  </vt:lpstr>
      <vt:lpstr>The model we predict from comparing P-values </vt:lpstr>
      <vt:lpstr>Four ways to predict the mode 3 Model comparison statistics for all reasonable regression model   </vt:lpstr>
      <vt:lpstr>Four ways to predict the mode 3 Model comparison statistics for all reasonable regression model   </vt:lpstr>
      <vt:lpstr>Fours model we get from model comparison statistics </vt:lpstr>
      <vt:lpstr>Four ways to predict the mode 4 Stepwise regression    </vt:lpstr>
      <vt:lpstr>The model we get from Stepwise regression </vt:lpstr>
      <vt:lpstr>Compare models to find Final model </vt:lpstr>
      <vt:lpstr>Compare models to find Final model </vt:lpstr>
      <vt:lpstr>Second one is the best and our final model </vt:lpstr>
      <vt:lpstr>Compare models to find Final model Test the Dummy variable </vt:lpstr>
      <vt:lpstr>Compare models to find Final model Check patterns for quadratic or intersection </vt:lpstr>
      <vt:lpstr>Compare models to find Final model Test the significance of model: R-square, F statistic, P-value </vt:lpstr>
      <vt:lpstr>Compare models to find Final model Check the 3 assumptions of εi: constant variance, normality, independent  </vt:lpstr>
      <vt:lpstr>Compare models to find Final model Check the 3 assumptions of εi: constant variance, normality, independent  </vt:lpstr>
      <vt:lpstr>Some problems and remedies 1 Check Multicollinearity: Correlation and variance inflation factor </vt:lpstr>
      <vt:lpstr>Some problems and remedies 1 Check Multicollinearity: Correlation and variance inflation factor </vt:lpstr>
      <vt:lpstr>Some problems and remedies 2 Use diagnostic statistics to identify outlying and influential observations  </vt:lpstr>
      <vt:lpstr>PowerPoint Presentation</vt:lpstr>
      <vt:lpstr>PowerPoint Presentation</vt:lpstr>
      <vt:lpstr>PowerPoint Presentation</vt:lpstr>
      <vt:lpstr>PowerPoint Presentation</vt:lpstr>
      <vt:lpstr>Data without outliers for the best model 1 Retest the significance of the model </vt:lpstr>
      <vt:lpstr>PowerPoint Presentation</vt:lpstr>
      <vt:lpstr>PowerPoint Presentation</vt:lpstr>
      <vt:lpstr>PowerPoint Presentation</vt:lpstr>
      <vt:lpstr>PowerPoint Presentation</vt:lpstr>
      <vt:lpstr>Some tests 95% CI for estimated parameters, expected value, predicted value of y  </vt:lpstr>
      <vt:lpstr>Some tests 95% CI for estimated parameters, expected value, predicted value of y  </vt:lpstr>
      <vt:lpstr>Some tests Partial F-test   </vt:lpstr>
      <vt:lpstr>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Yutong Chen</dc:creator>
  <cp:lastModifiedBy>Yutong Chen</cp:lastModifiedBy>
  <cp:revision>33</cp:revision>
  <dcterms:created xsi:type="dcterms:W3CDTF">2019-12-13T00:09:56Z</dcterms:created>
  <dcterms:modified xsi:type="dcterms:W3CDTF">2019-12-13T04:54:56Z</dcterms:modified>
</cp:coreProperties>
</file>